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8" r:id="rId2"/>
    <p:sldId id="413" r:id="rId3"/>
    <p:sldId id="415" r:id="rId4"/>
    <p:sldId id="414" r:id="rId5"/>
    <p:sldId id="416" r:id="rId6"/>
    <p:sldId id="417" r:id="rId7"/>
    <p:sldId id="418" r:id="rId8"/>
    <p:sldId id="419" r:id="rId9"/>
    <p:sldId id="420" r:id="rId10"/>
    <p:sldId id="421" r:id="rId11"/>
    <p:sldId id="422" r:id="rId12"/>
    <p:sldId id="432" r:id="rId13"/>
    <p:sldId id="433" r:id="rId14"/>
    <p:sldId id="428" r:id="rId15"/>
    <p:sldId id="429" r:id="rId16"/>
    <p:sldId id="394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8" r:id="rId26"/>
    <p:sldId id="332" r:id="rId27"/>
    <p:sldId id="333" r:id="rId28"/>
    <p:sldId id="401" r:id="rId29"/>
    <p:sldId id="334" r:id="rId30"/>
    <p:sldId id="335" r:id="rId31"/>
    <p:sldId id="405" r:id="rId32"/>
    <p:sldId id="411" r:id="rId33"/>
    <p:sldId id="412" r:id="rId34"/>
    <p:sldId id="410" r:id="rId35"/>
    <p:sldId id="336" r:id="rId36"/>
    <p:sldId id="406" r:id="rId37"/>
    <p:sldId id="337" r:id="rId38"/>
    <p:sldId id="434" r:id="rId39"/>
    <p:sldId id="435" r:id="rId40"/>
    <p:sldId id="338" r:id="rId41"/>
    <p:sldId id="407" r:id="rId42"/>
    <p:sldId id="408" r:id="rId43"/>
    <p:sldId id="409" r:id="rId44"/>
    <p:sldId id="399" r:id="rId45"/>
    <p:sldId id="397" r:id="rId46"/>
    <p:sldId id="400" r:id="rId47"/>
    <p:sldId id="396" r:id="rId48"/>
    <p:sldId id="402" r:id="rId49"/>
    <p:sldId id="403" r:id="rId50"/>
    <p:sldId id="404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815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1" autoAdjust="0"/>
    <p:restoredTop sz="73305" autoAdjust="0"/>
  </p:normalViewPr>
  <p:slideViewPr>
    <p:cSldViewPr snapToGrid="0" snapToObjects="1">
      <p:cViewPr varScale="1">
        <p:scale>
          <a:sx n="50" d="100"/>
          <a:sy n="50" d="100"/>
        </p:scale>
        <p:origin x="-880" y="-112"/>
      </p:cViewPr>
      <p:guideLst>
        <p:guide orient="horz" pos="2160"/>
        <p:guide pos="5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Presentation of the data on a perspective wall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data outside the focal area are perspectively reduced in size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perspective wall is a variant of the bifocal lens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Display [SA82] which horizontally compresses the sides of the workspace by direct scaling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3847A6-6A52-AF45-A0F8-C07192E50D93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[a</a:t>
            </a:r>
            <a:r>
              <a:rPr lang="en-US" baseline="0" dirty="0" smtClean="0"/>
              <a:t> topic </a:t>
            </a:r>
            <a:r>
              <a:rPr lang="en-US" baseline="0" smtClean="0"/>
              <a:t>for byte 6]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7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6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 UPDATE – bad</a:t>
            </a:r>
            <a:r>
              <a:rPr lang="en-US" baseline="0" dirty="0" smtClean="0"/>
              <a:t> example, doesn’t seem to have </a:t>
            </a:r>
            <a:r>
              <a:rPr lang="en-US" baseline="0" smtClean="0"/>
              <a:t>any hierarchy!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7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‘data empathy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8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With Distortion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Properties 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of 2D-Graph Drawings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planarity (no line crossings)</a:t>
            </a:r>
          </a:p>
          <a:p>
            <a:pPr lvl="1">
              <a:lnSpc>
                <a:spcPct val="80000"/>
              </a:lnSpc>
            </a:pPr>
            <a:r>
              <a:rPr lang="en-US" sz="1900" dirty="0" err="1">
                <a:latin typeface="Arial" charset="0"/>
                <a:ea typeface="ＭＳ Ｐゴシック" charset="0"/>
              </a:rPr>
              <a:t>orthogonality</a:t>
            </a:r>
            <a:r>
              <a:rPr lang="en-US" sz="1900" dirty="0">
                <a:latin typeface="Arial" charset="0"/>
                <a:ea typeface="ＭＳ Ｐゴシック" charset="0"/>
              </a:rPr>
              <a:t> (only orthogonal lines)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grid property (coordinates of vertices are integers)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Aesthetics Properties (Optimization Goals)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line crossings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symmetries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clusters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bends in polyline graphs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distribution of vertices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edge lengths</a:t>
            </a:r>
          </a:p>
          <a:p>
            <a:pPr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5A48E5-7C57-A143-97CA-EC76B6B7D78B}" type="slidenum">
              <a:rPr lang="en-US" sz="1200"/>
              <a:pPr eaLnBrk="1" hangingPunct="1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Use the attributes you have and then use the majority class to decide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7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makes assumptions about things being ‘false’ [if </a:t>
            </a:r>
            <a:r>
              <a:rPr lang="en-US" smtClean="0"/>
              <a:t>not known]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dirty="0" err="1" smtClean="0"/>
              <a:t>Dremel</a:t>
            </a:r>
            <a:r>
              <a:rPr lang="en-US" dirty="0" smtClean="0"/>
              <a:t>: ‘it separates a record</a:t>
            </a:r>
            <a:r>
              <a:rPr lang="en-US" baseline="0" dirty="0" smtClean="0"/>
              <a:t> </a:t>
            </a:r>
            <a:r>
              <a:rPr lang="en-US" dirty="0" smtClean="0"/>
              <a:t>into column values and stores each value on different storage volume’</a:t>
            </a:r>
          </a:p>
          <a:p>
            <a:endParaRPr lang="en-US" dirty="0" smtClean="0"/>
          </a:p>
          <a:p>
            <a:r>
              <a:rPr lang="en-US" dirty="0" smtClean="0"/>
              <a:t>‘For example, a query “SELECT top(title)</a:t>
            </a:r>
            <a:r>
              <a:rPr lang="en-US" baseline="0" dirty="0" smtClean="0"/>
              <a:t> </a:t>
            </a:r>
            <a:r>
              <a:rPr lang="en-US" dirty="0" smtClean="0"/>
              <a:t>FROM foo” would access the title column values only. In case of the Wikipedia</a:t>
            </a:r>
            <a:r>
              <a:rPr lang="en-US" baseline="0" dirty="0" smtClean="0"/>
              <a:t> </a:t>
            </a:r>
            <a:r>
              <a:rPr lang="en-US" dirty="0" smtClean="0"/>
              <a:t>table example, the query would scan only 9.13GB out of 35.7GB.’</a:t>
            </a:r>
          </a:p>
          <a:p>
            <a:r>
              <a:rPr lang="en-US" dirty="0" smtClean="0"/>
              <a:t>‘Higher compression ratio. One study reports that columnar storage can</a:t>
            </a:r>
            <a:r>
              <a:rPr lang="en-US" baseline="0" dirty="0" smtClean="0"/>
              <a:t> </a:t>
            </a:r>
            <a:r>
              <a:rPr lang="en-US" dirty="0" smtClean="0"/>
              <a:t>achieve a compression ratio of 1:10, whereas ordinary row-based storage can</a:t>
            </a:r>
            <a:r>
              <a:rPr lang="en-US" baseline="0" dirty="0" smtClean="0"/>
              <a:t> </a:t>
            </a:r>
            <a:r>
              <a:rPr lang="en-US" dirty="0" smtClean="0"/>
              <a:t>compress at roughly 1:3. 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using a Binary Tree, the data is </a:t>
            </a:r>
            <a:r>
              <a:rPr lang="en-US" dirty="0" err="1" smtClean="0"/>
              <a:t>sharded</a:t>
            </a:r>
            <a:r>
              <a:rPr lang="en-US" dirty="0" smtClean="0"/>
              <a:t> across multiple machines. This helps retrieve data much faster</a:t>
            </a:r>
            <a:r>
              <a:rPr lang="en-US" baseline="0" dirty="0" smtClean="0"/>
              <a:t> (interactive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batch processing speeds)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Makes it hard to update things (thus append only)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using a Binary Tree, the data is </a:t>
            </a:r>
            <a:r>
              <a:rPr lang="en-US" dirty="0" err="1" smtClean="0"/>
              <a:t>sharded</a:t>
            </a:r>
            <a:r>
              <a:rPr lang="en-US" dirty="0" smtClean="0"/>
              <a:t> across multiple machines. This helps retrieve data much faster</a:t>
            </a:r>
            <a:r>
              <a:rPr lang="en-US" baseline="0" dirty="0" smtClean="0"/>
              <a:t> (interactive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batch processing speeds)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Makes it hard to update things (thus </a:t>
            </a:r>
            <a:r>
              <a:rPr lang="en-US" baseline="0" smtClean="0"/>
              <a:t>append only)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Most highly concentrated in the north San Fernando Valley, Latinos are now the region’s largest ethnic group.</a:t>
            </a:r>
          </a:p>
          <a:p>
            <a:endParaRPr lang="en-US" dirty="0" smtClean="0"/>
          </a:p>
          <a:p>
            <a:r>
              <a:rPr lang="en-US" dirty="0" smtClean="0"/>
              <a:t>2. With 47% of its population of Chinese descent, Monterey Park is the first mainland American city to have an Asian majority.</a:t>
            </a:r>
          </a:p>
          <a:p>
            <a:endParaRPr lang="en-US" dirty="0" smtClean="0"/>
          </a:p>
          <a:p>
            <a:r>
              <a:rPr lang="en-US" dirty="0" smtClean="0"/>
              <a:t>3. An empty industrial relic in 1990, Playa Vista is now one of L.A.’s most racially and ethnically diverse communities.</a:t>
            </a:r>
          </a:p>
          <a:p>
            <a:endParaRPr lang="en-US" dirty="0" smtClean="0"/>
          </a:p>
          <a:p>
            <a:r>
              <a:rPr lang="en-US" dirty="0" smtClean="0"/>
              <a:t>4. African Americans continue to leave South L.A. Compton is now 65% Latino, though there are no Latinos on the city council.</a:t>
            </a:r>
          </a:p>
          <a:p>
            <a:endParaRPr lang="en-US" dirty="0" smtClean="0"/>
          </a:p>
          <a:p>
            <a:r>
              <a:rPr lang="en-US" dirty="0" smtClean="0"/>
              <a:t>- See more at: http://</a:t>
            </a:r>
            <a:r>
              <a:rPr lang="en-US" dirty="0" err="1" smtClean="0"/>
              <a:t>www.lamag.com</a:t>
            </a:r>
            <a:r>
              <a:rPr lang="en-US" dirty="0" smtClean="0"/>
              <a:t>/features-hidden/race-in-la-see-how-</a:t>
            </a:r>
            <a:r>
              <a:rPr lang="en-US" dirty="0" err="1" smtClean="0"/>
              <a:t>weve</a:t>
            </a:r>
            <a:r>
              <a:rPr lang="en-US" dirty="0" smtClean="0"/>
              <a:t>-grown/#0412infographic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5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Visualization of the multidimensional data using stick figure icons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Two attributes of the data are mapped to the display axes and the remaining at-tributes are mapped to the angle and/or length of the limbs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patterns in the visualization show certain data characteristics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5697A3-FCA5-4741-B590-2AB30ADF383A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8EDD75-D7EF-504A-8D6A-9356B5ACED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ebertpub.com/doi/full/10.1089/big.2014.0026" TargetMode="External"/><Relationship Id="rId4" Type="http://schemas.openxmlformats.org/officeDocument/2006/relationships/hyperlink" Target="http://online.liebertpub.com/doi/full/10.1089/big.2013.002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3205" y="3518487"/>
            <a:ext cx="5253004" cy="1040870"/>
          </a:xfrm>
        </p:spPr>
        <p:txBody>
          <a:bodyPr/>
          <a:lstStyle/>
          <a:p>
            <a:r>
              <a:rPr lang="en-US" dirty="0" smtClean="0"/>
              <a:t>Infrastructure Issues and Big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513" y="4895317"/>
            <a:ext cx="7250112" cy="302207"/>
          </a:xfrm>
        </p:spPr>
        <p:txBody>
          <a:bodyPr/>
          <a:lstStyle/>
          <a:p>
            <a:r>
              <a:rPr lang="en-US" dirty="0" smtClean="0"/>
              <a:t>© Jennifer </a:t>
            </a:r>
            <a:r>
              <a:rPr lang="en-US" dirty="0" err="1" smtClean="0"/>
              <a:t>Mankoff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17867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Big Query so fast?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1523987"/>
            <a:ext cx="7223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/files/</a:t>
            </a:r>
            <a:r>
              <a:rPr lang="en-US" dirty="0" err="1"/>
              <a:t>BigQueryTechnicalWP.pdf</a:t>
            </a:r>
            <a:endParaRPr lang="en-US" dirty="0"/>
          </a:p>
        </p:txBody>
      </p:sp>
      <p:pic>
        <p:nvPicPr>
          <p:cNvPr id="9" name="Content Placeholder 8" descr="Screen Shot 2015-03-23 at 8.16.4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49" b="-6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081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slow on Byte 6?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1523987"/>
            <a:ext cx="7223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/files/</a:t>
            </a:r>
            <a:r>
              <a:rPr lang="en-US" dirty="0" err="1"/>
              <a:t>BigQueryTechnicalWP.pdf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is </a:t>
            </a:r>
            <a:r>
              <a:rPr lang="en-US" i="1" dirty="0" smtClean="0"/>
              <a:t>not </a:t>
            </a:r>
            <a:r>
              <a:rPr lang="en-US" dirty="0" smtClean="0"/>
              <a:t>ideal for stochastic gradient descent</a:t>
            </a:r>
          </a:p>
          <a:p>
            <a:pPr lvl="1"/>
            <a:r>
              <a:rPr lang="en-US" dirty="0" smtClean="0"/>
              <a:t>Would be better to use map reduce for training, </a:t>
            </a:r>
            <a:r>
              <a:rPr lang="en-US" dirty="0" err="1" smtClean="0"/>
              <a:t>bigquery</a:t>
            </a:r>
            <a:r>
              <a:rPr lang="en-US" dirty="0" smtClean="0"/>
              <a:t> for running the model</a:t>
            </a:r>
          </a:p>
          <a:p>
            <a:pPr marL="0" indent="0">
              <a:buNone/>
            </a:pPr>
            <a:r>
              <a:rPr lang="en-US" dirty="0" smtClean="0"/>
              <a:t>It is great for summarizing (supports visualization well)</a:t>
            </a:r>
          </a:p>
          <a:p>
            <a:pPr marL="0" indent="0">
              <a:buNone/>
            </a:pPr>
            <a:r>
              <a:rPr lang="en-US" dirty="0" smtClean="0"/>
              <a:t>Also good for trial and error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7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</a:t>
            </a:r>
            <a:r>
              <a:rPr lang="en-US" dirty="0"/>
              <a:t>: Want to ask question of a subset of data and have them be representative of the whole stream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43" y="5635665"/>
            <a:ext cx="721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infolab.stanford.edu</a:t>
            </a:r>
            <a:r>
              <a:rPr lang="en-US" dirty="0" smtClean="0"/>
              <a:t>/~</a:t>
            </a:r>
            <a:r>
              <a:rPr lang="en-US" dirty="0" err="1" smtClean="0"/>
              <a:t>ullman</a:t>
            </a:r>
            <a:r>
              <a:rPr lang="en-US" dirty="0" smtClean="0"/>
              <a:t>/</a:t>
            </a:r>
            <a:r>
              <a:rPr lang="en-US" dirty="0" err="1" smtClean="0"/>
              <a:t>mmds</a:t>
            </a:r>
            <a:r>
              <a:rPr lang="en-US" dirty="0" smtClean="0"/>
              <a:t>/ch4.pdf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657" y="6044837"/>
            <a:ext cx="6223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www.kdd.org</a:t>
            </a:r>
            <a:r>
              <a:rPr lang="en-US" dirty="0"/>
              <a:t>/kdd2014/tutorials/t10_part1.pptx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2657" y="4989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www.aaai.org</a:t>
            </a:r>
            <a:r>
              <a:rPr lang="en-US" dirty="0"/>
              <a:t>/</a:t>
            </a:r>
            <a:r>
              <a:rPr lang="en-US" dirty="0" err="1"/>
              <a:t>ocs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/ICWSM/ICWSM13/paper/</a:t>
            </a:r>
            <a:r>
              <a:rPr lang="en-US" dirty="0" err="1"/>
              <a:t>viewFile</a:t>
            </a:r>
            <a:r>
              <a:rPr lang="en-US" dirty="0"/>
              <a:t>/6071/6379</a:t>
            </a:r>
          </a:p>
        </p:txBody>
      </p:sp>
    </p:spTree>
    <p:extLst>
      <p:ext uri="{BB962C8B-B14F-4D97-AF65-F5344CB8AC3E}">
        <p14:creationId xmlns:p14="http://schemas.microsoft.com/office/powerpoint/2010/main" val="410753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</a:t>
            </a:r>
            <a:r>
              <a:rPr lang="en-US" dirty="0"/>
              <a:t>: Want to ask question of a subset of data and have them be representative of the whole </a:t>
            </a:r>
            <a:r>
              <a:rPr lang="en-US" dirty="0" smtClean="0"/>
              <a:t>stream</a:t>
            </a:r>
          </a:p>
          <a:p>
            <a:pPr marL="0" indent="0">
              <a:buNone/>
            </a:pPr>
            <a:r>
              <a:rPr lang="en-US" dirty="0" smtClean="0"/>
              <a:t>Could sample 1 of every n elements</a:t>
            </a:r>
          </a:p>
          <a:p>
            <a:pPr marL="0" indent="0">
              <a:buNone/>
            </a:pPr>
            <a:r>
              <a:rPr lang="en-US" dirty="0" smtClean="0"/>
              <a:t>Can also sample based on priority</a:t>
            </a:r>
            <a:r>
              <a:rPr lang="en-US" smtClean="0"/>
              <a:t>, weights, </a:t>
            </a:r>
            <a:r>
              <a:rPr lang="en-US" dirty="0" smtClean="0"/>
              <a:t>etc.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43" y="5635665"/>
            <a:ext cx="721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infolab.stanford.edu</a:t>
            </a:r>
            <a:r>
              <a:rPr lang="en-US" dirty="0" smtClean="0"/>
              <a:t>/~</a:t>
            </a:r>
            <a:r>
              <a:rPr lang="en-US" dirty="0" err="1" smtClean="0"/>
              <a:t>ullman</a:t>
            </a:r>
            <a:r>
              <a:rPr lang="en-US" dirty="0" smtClean="0"/>
              <a:t>/</a:t>
            </a:r>
            <a:r>
              <a:rPr lang="en-US" dirty="0" err="1" smtClean="0"/>
              <a:t>mmds</a:t>
            </a:r>
            <a:r>
              <a:rPr lang="en-US" dirty="0" smtClean="0"/>
              <a:t>/ch4.pdf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657" y="6044837"/>
            <a:ext cx="6223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www.kdd.org</a:t>
            </a:r>
            <a:r>
              <a:rPr lang="en-US" dirty="0"/>
              <a:t>/kdd2014/tutorials/t10_part1.pptx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2657" y="4989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www.aaai.org</a:t>
            </a:r>
            <a:r>
              <a:rPr lang="en-US" dirty="0"/>
              <a:t>/</a:t>
            </a:r>
            <a:r>
              <a:rPr lang="en-US" dirty="0" err="1"/>
              <a:t>ocs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/ICWSM/ICWSM13/paper/</a:t>
            </a:r>
            <a:r>
              <a:rPr lang="en-US" dirty="0" err="1"/>
              <a:t>viewFile</a:t>
            </a:r>
            <a:r>
              <a:rPr lang="en-US" dirty="0"/>
              <a:t>/6071/6379</a:t>
            </a:r>
          </a:p>
        </p:txBody>
      </p:sp>
    </p:spTree>
    <p:extLst>
      <p:ext uri="{BB962C8B-B14F-4D97-AF65-F5344CB8AC3E}">
        <p14:creationId xmlns:p14="http://schemas.microsoft.com/office/powerpoint/2010/main" val="169683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Want to ask question of a subset of data and have them be representative of the whole stream</a:t>
            </a:r>
          </a:p>
          <a:p>
            <a:pPr marL="0" indent="0">
              <a:buNone/>
            </a:pPr>
            <a:r>
              <a:rPr lang="en-US" dirty="0" smtClean="0"/>
              <a:t>Example: Count-distinct elements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e.g. </a:t>
            </a:r>
            <a:r>
              <a:rPr lang="en-US" dirty="0" smtClean="0"/>
              <a:t>Which pages are getting an unusual number of hits this hour?)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43" y="5635665"/>
            <a:ext cx="721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infolab.stanford.edu</a:t>
            </a:r>
            <a:r>
              <a:rPr lang="en-US" dirty="0" smtClean="0"/>
              <a:t>/~</a:t>
            </a:r>
            <a:r>
              <a:rPr lang="en-US" dirty="0" err="1" smtClean="0"/>
              <a:t>ullman</a:t>
            </a:r>
            <a:r>
              <a:rPr lang="en-US" dirty="0" smtClean="0"/>
              <a:t>/</a:t>
            </a:r>
            <a:r>
              <a:rPr lang="en-US" dirty="0" err="1" smtClean="0"/>
              <a:t>mmds</a:t>
            </a:r>
            <a:r>
              <a:rPr lang="en-US" dirty="0" smtClean="0"/>
              <a:t>/ch4.pdf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657" y="6044837"/>
            <a:ext cx="6223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www.kdd.org</a:t>
            </a:r>
            <a:r>
              <a:rPr lang="en-US" dirty="0"/>
              <a:t>/kdd2014/tutorials/t10_part1.pptx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2657" y="4989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www.aaai.org</a:t>
            </a:r>
            <a:r>
              <a:rPr lang="en-US" dirty="0"/>
              <a:t>/</a:t>
            </a:r>
            <a:r>
              <a:rPr lang="en-US" dirty="0" err="1"/>
              <a:t>ocs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/ICWSM/ICWSM13/paper/</a:t>
            </a:r>
            <a:r>
              <a:rPr lang="en-US" dirty="0" err="1"/>
              <a:t>viewFile</a:t>
            </a:r>
            <a:r>
              <a:rPr lang="en-US" dirty="0"/>
              <a:t>/6071/6379</a:t>
            </a:r>
          </a:p>
        </p:txBody>
      </p:sp>
    </p:spTree>
    <p:extLst>
      <p:ext uri="{BB962C8B-B14F-4D97-AF65-F5344CB8AC3E}">
        <p14:creationId xmlns:p14="http://schemas.microsoft.com/office/powerpoint/2010/main" val="412190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Want to ask question of a subset of data and have them be representative of the whole stream</a:t>
            </a:r>
          </a:p>
          <a:p>
            <a:pPr marL="0" indent="0">
              <a:buNone/>
            </a:pPr>
            <a:r>
              <a:rPr lang="en-US" dirty="0" smtClean="0"/>
              <a:t>Example: Count-distinct elements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e.g. </a:t>
            </a:r>
            <a:r>
              <a:rPr lang="en-US" dirty="0" smtClean="0"/>
              <a:t>Which pages are getting an unusual number of hits this hour?)</a:t>
            </a:r>
          </a:p>
          <a:p>
            <a:pPr marL="0" indent="0">
              <a:buNone/>
            </a:pPr>
            <a:r>
              <a:rPr lang="en-US" dirty="0" smtClean="0"/>
              <a:t>Example: Analyzing things that meet a criterion (filtering) 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a tour</a:t>
            </a:r>
          </a:p>
          <a:p>
            <a:r>
              <a:rPr lang="en-US" dirty="0" smtClean="0"/>
              <a:t>Then some techniques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www.smashingmagazine.com</a:t>
            </a:r>
            <a:r>
              <a:rPr lang="en-US" dirty="0"/>
              <a:t>/2007/08/02/data-visualization-modern-</a:t>
            </a: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7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3361202483_ceb165e032_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r="-30466"/>
          <a:stretch>
            <a:fillRect/>
          </a:stretch>
        </p:blipFill>
        <p:spPr>
          <a:xfrm>
            <a:off x="-2073041" y="0"/>
            <a:ext cx="11036749" cy="6858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150" y="-4663"/>
            <a:ext cx="2686849" cy="7017307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/>
              <a:t>This graph charts the frequency of mention of the five US Presidents between 1984 and 2009. It also indicates weighting of stories - the darkest line shows front page stories while the lighter lines indicate stories buried deeper in the paper.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Built with Processing, v. 1.0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more information about this and other newspaper visualizations, visit my blog: </a:t>
            </a:r>
            <a:r>
              <a:rPr lang="en-US" dirty="0" err="1" smtClean="0"/>
              <a:t>blog.blprnt.com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6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r="-30466"/>
          <a:stretch>
            <a:fillRect/>
          </a:stretch>
        </p:blipFill>
        <p:spPr>
          <a:xfrm>
            <a:off x="-2114368" y="-36724"/>
            <a:ext cx="11093530" cy="68932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150" y="-4663"/>
            <a:ext cx="2686849" cy="7294305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 Threads - India &amp; Pakistan </a:t>
            </a:r>
          </a:p>
          <a:p>
            <a:r>
              <a:rPr lang="en-US" dirty="0"/>
              <a:t>This graph charts the frequency of articles mentioning India and Pakistan in the NYT between 1981 and 2009. It also indicates weighting of stories - the darkest line shows front page stories while the lighter lines indicate stories buried deeper in the paper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For more information about this and other newspaper visualizations, visit my blog: </a:t>
            </a:r>
            <a:r>
              <a:rPr lang="en-US" dirty="0" err="1" smtClean="0"/>
              <a:t>blog.blprnt.com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8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3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847153"/>
            <a:ext cx="7503463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Review of difficult concepts from last lecture</a:t>
            </a:r>
          </a:p>
          <a:p>
            <a:pPr marL="0" indent="0">
              <a:buNone/>
            </a:pPr>
            <a:r>
              <a:rPr lang="en-US" dirty="0" smtClean="0"/>
              <a:t>Discuss Visualization for Big Data</a:t>
            </a:r>
          </a:p>
          <a:p>
            <a:pPr marL="0" indent="0">
              <a:buNone/>
            </a:pPr>
            <a:r>
              <a:rPr lang="en-US" dirty="0"/>
              <a:t>Talk about Byte 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5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mtClean="0"/>
          </a:p>
          <a:p>
            <a:r>
              <a:rPr lang="en-US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5917" y="-1"/>
            <a:ext cx="28740117" cy="95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in LA (Eric Fischer)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023" y="654488"/>
            <a:ext cx="3810000" cy="965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6582" y="1619688"/>
            <a:ext cx="78418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Nice narrative @</a:t>
            </a:r>
            <a:r>
              <a:rPr lang="en-US" dirty="0" err="1" smtClean="0"/>
              <a:t>lamag.com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www.lamag.com</a:t>
            </a:r>
            <a:r>
              <a:rPr lang="en-US" sz="1600" dirty="0"/>
              <a:t>/features-hidden/race-in-la-see-how-</a:t>
            </a:r>
            <a:r>
              <a:rPr lang="en-US" sz="1600" dirty="0" err="1"/>
              <a:t>weve</a:t>
            </a:r>
            <a:r>
              <a:rPr lang="en-US" sz="1600" dirty="0"/>
              <a:t>-grown/#0412infographic</a:t>
            </a:r>
          </a:p>
        </p:txBody>
      </p:sp>
    </p:spTree>
    <p:extLst>
      <p:ext uri="{BB962C8B-B14F-4D97-AF65-F5344CB8AC3E}">
        <p14:creationId xmlns:p14="http://schemas.microsoft.com/office/powerpoint/2010/main" val="128508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Content Placeholder 8" descr="6635655755_8a6a54004f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08" b="-12108"/>
          <a:stretch>
            <a:fillRect/>
          </a:stretch>
        </p:blipFill>
        <p:spPr>
          <a:xfrm>
            <a:off x="0" y="1763450"/>
            <a:ext cx="9144000" cy="5681886"/>
          </a:xfrm>
        </p:spPr>
      </p:pic>
      <p:sp>
        <p:nvSpPr>
          <p:cNvPr id="10" name="TextBox 9"/>
          <p:cNvSpPr txBox="1"/>
          <p:nvPr/>
        </p:nvSpPr>
        <p:spPr>
          <a:xfrm>
            <a:off x="0" y="-25163"/>
            <a:ext cx="9144000" cy="2585323"/>
          </a:xfrm>
          <a:prstGeom prst="rect">
            <a:avLst/>
          </a:prstGeom>
          <a:solidFill>
            <a:srgbClr val="152815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World travel and communications recorded on Twitter </a:t>
            </a:r>
          </a:p>
          <a:p>
            <a:r>
              <a:rPr lang="en-US" dirty="0">
                <a:solidFill>
                  <a:schemeClr val="bg1"/>
                </a:solidFill>
              </a:rPr>
              <a:t>Green is physical movement from place to place; purple is @replies from someone in one location to someone in another; combining to white where there is both.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Reported trips to Null Island excluded; all other </a:t>
            </a:r>
            <a:r>
              <a:rPr lang="en-US" dirty="0" err="1">
                <a:solidFill>
                  <a:schemeClr val="bg1"/>
                </a:solidFill>
              </a:rPr>
              <a:t>geotags</a:t>
            </a:r>
            <a:r>
              <a:rPr lang="en-US" dirty="0">
                <a:solidFill>
                  <a:schemeClr val="bg1"/>
                </a:solidFill>
              </a:rPr>
              <a:t> trusted. Endpoints of trips are real data; routes in between are fabricated. Brightness is logarithmic.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Data from the Twitter streaming API through September 1, 2011. Continent shapes from Natural Earth</a:t>
            </a:r>
            <a:r>
              <a:rPr lang="en-US" dirty="0" smtClean="0">
                <a:solidFill>
                  <a:schemeClr val="bg1"/>
                </a:solidFill>
              </a:rPr>
              <a:t>. Author: </a:t>
            </a:r>
            <a:r>
              <a:rPr lang="en-US" dirty="0">
                <a:solidFill>
                  <a:schemeClr val="bg1"/>
                </a:solidFill>
              </a:rPr>
              <a:t>Eric Fischer</a:t>
            </a:r>
            <a:r>
              <a:rPr lang="en-US" sz="1600" dirty="0">
                <a:solidFill>
                  <a:schemeClr val="bg1"/>
                </a:solidFill>
              </a:rPr>
              <a:t> https://</a:t>
            </a:r>
            <a:r>
              <a:rPr lang="en-US" sz="1600" dirty="0" err="1">
                <a:solidFill>
                  <a:schemeClr val="bg1"/>
                </a:solidFill>
              </a:rPr>
              <a:t>www.flickr.com</a:t>
            </a:r>
            <a:r>
              <a:rPr lang="en-US" sz="1600" dirty="0">
                <a:solidFill>
                  <a:schemeClr val="bg1"/>
                </a:solidFill>
              </a:rPr>
              <a:t>/photos/</a:t>
            </a:r>
            <a:r>
              <a:rPr lang="en-US" sz="1600" dirty="0" err="1">
                <a:solidFill>
                  <a:schemeClr val="bg1"/>
                </a:solidFill>
              </a:rPr>
              <a:t>walkingsf</a:t>
            </a:r>
            <a:r>
              <a:rPr lang="en-US" sz="1600" dirty="0">
                <a:solidFill>
                  <a:schemeClr val="bg1"/>
                </a:solidFill>
              </a:rPr>
              <a:t>/6635655755/in/</a:t>
            </a:r>
            <a:r>
              <a:rPr lang="en-US" sz="1600" dirty="0" err="1">
                <a:solidFill>
                  <a:schemeClr val="bg1"/>
                </a:solidFill>
              </a:rPr>
              <a:t>photostream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07" y="-97073"/>
            <a:ext cx="8188954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7747" y="1102416"/>
            <a:ext cx="1666254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Tourist </a:t>
            </a:r>
            <a:r>
              <a:rPr lang="en-US" dirty="0" err="1" smtClean="0"/>
              <a:t>vs</a:t>
            </a:r>
            <a:r>
              <a:rPr lang="en-US" dirty="0" smtClean="0"/>
              <a:t> locals in Barcelona. Shows. Blue photos (Flickr) live in the city, red are tourists, yellow are unknown.  Eric Fischer again</a:t>
            </a:r>
          </a:p>
          <a:p>
            <a:endParaRPr lang="en-US" dirty="0" smtClean="0"/>
          </a:p>
          <a:p>
            <a:r>
              <a:rPr lang="en-US" dirty="0" smtClean="0"/>
              <a:t>More details: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lotteharmsen.wordpress.com</a:t>
            </a:r>
            <a:r>
              <a:rPr lang="en-US" dirty="0"/>
              <a:t>/tag/</a:t>
            </a:r>
            <a:r>
              <a:rPr lang="en-US" dirty="0" err="1"/>
              <a:t>eric-fischer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522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71"/>
            <a:ext cx="9144000" cy="6181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-254350"/>
            <a:ext cx="6280441" cy="990107"/>
          </a:xfrm>
        </p:spPr>
        <p:txBody>
          <a:bodyPr/>
          <a:lstStyle/>
          <a:p>
            <a:r>
              <a:rPr lang="en-US" dirty="0" smtClean="0"/>
              <a:t>Time Magazine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7983" y="6700360"/>
            <a:ext cx="4470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content.time.com</a:t>
            </a:r>
            <a:r>
              <a:rPr lang="en-US" sz="1200" dirty="0"/>
              <a:t>/time/interactive/0,31813,1549966,00.html</a:t>
            </a:r>
          </a:p>
        </p:txBody>
      </p:sp>
    </p:spTree>
    <p:extLst>
      <p:ext uri="{BB962C8B-B14F-4D97-AF65-F5344CB8AC3E}">
        <p14:creationId xmlns:p14="http://schemas.microsoft.com/office/powerpoint/2010/main" val="140931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6248400"/>
            <a:ext cx="1143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687D29"/>
                </a:solidFill>
                <a:latin typeface="Courier" charset="0"/>
              </a:rPr>
              <a:t>Images from yahoo.com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8200" y="914400"/>
            <a:ext cx="5105400" cy="990600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Small Data? 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483" name="Picture 3" descr="H:\talks\sigir-tutorial\US_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4572000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H:\talks\sigir-tutorial\csc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2971800"/>
            <a:ext cx="58515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682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 for </a:t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Big Data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838200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38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Query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Dependent Coloring</a:t>
            </a:r>
          </a:p>
        </p:txBody>
      </p:sp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6384925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32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Chernoff-faces</a:t>
            </a:r>
          </a:p>
        </p:txBody>
      </p:sp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552450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68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49149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World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Presumes all true statements are known </a:t>
            </a:r>
          </a:p>
          <a:p>
            <a:pPr marL="0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8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</a:p>
        </p:txBody>
      </p:sp>
      <p:pic>
        <p:nvPicPr>
          <p:cNvPr id="645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24113"/>
            <a:ext cx="39624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74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Graph-based Techniques</a:t>
            </a:r>
          </a:p>
        </p:txBody>
      </p:sp>
      <p:pic>
        <p:nvPicPr>
          <p:cNvPr id="706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67357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50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10001"/>
              </a:clrFrom>
              <a:clrTo>
                <a:srgbClr val="0100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32" y="1524775"/>
            <a:ext cx="6985000" cy="488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</p:spTree>
    <p:extLst>
      <p:ext uri="{BB962C8B-B14F-4D97-AF65-F5344CB8AC3E}">
        <p14:creationId xmlns:p14="http://schemas.microsoft.com/office/powerpoint/2010/main" val="286862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data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An alternative to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zoomable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Uis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(or complement)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7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data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Simple: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Perspective Wall [MRC91]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Bifocal Displays [SA 82]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TableLens</a:t>
            </a:r>
            <a:r>
              <a:rPr lang="en-US" sz="1600" dirty="0">
                <a:latin typeface="Geneva" charset="0"/>
                <a:ea typeface="ＭＳ Ｐゴシック" charset="0"/>
              </a:rPr>
              <a:t> [RC94]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Graph. Fisheye Views [Fur 86, SB94]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Complex: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3D-Hyperbolic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[MB95]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Hyperbox</a:t>
            </a:r>
            <a:r>
              <a:rPr lang="en-US" sz="1600" dirty="0">
                <a:latin typeface="Geneva" charset="0"/>
                <a:ea typeface="ＭＳ Ｐゴシック" charset="0"/>
              </a:rPr>
              <a:t> [AC91]</a:t>
            </a:r>
          </a:p>
        </p:txBody>
      </p:sp>
    </p:spTree>
    <p:extLst>
      <p:ext uri="{BB962C8B-B14F-4D97-AF65-F5344CB8AC3E}">
        <p14:creationId xmlns:p14="http://schemas.microsoft.com/office/powerpoint/2010/main" val="172477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Perspective Wall</a:t>
            </a:r>
          </a:p>
        </p:txBody>
      </p:sp>
      <p:pic>
        <p:nvPicPr>
          <p:cNvPr id="727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5051425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87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Table Lens</a:t>
            </a:r>
          </a:p>
        </p:txBody>
      </p:sp>
      <p:pic>
        <p:nvPicPr>
          <p:cNvPr id="747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6400800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23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of Information</a:t>
            </a:r>
            <a:endParaRPr lang="en-US" dirty="0"/>
          </a:p>
        </p:txBody>
      </p:sp>
      <p:pic>
        <p:nvPicPr>
          <p:cNvPr id="7" name="Content Placeholder 6" descr="Screen Shot 2015-03-23 at 9.13.4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r="874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/philosophers-graph/</a:t>
            </a:r>
          </a:p>
        </p:txBody>
      </p:sp>
    </p:spTree>
    <p:extLst>
      <p:ext uri="{BB962C8B-B14F-4D97-AF65-F5344CB8AC3E}">
        <p14:creationId xmlns:p14="http://schemas.microsoft.com/office/powerpoint/2010/main" val="45258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618368" cy="990107"/>
          </a:xfrm>
        </p:spPr>
        <p:txBody>
          <a:bodyPr/>
          <a:lstStyle/>
          <a:p>
            <a:r>
              <a:rPr lang="en-US" dirty="0" smtClean="0"/>
              <a:t>Networks of Information – with zooming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</a:t>
            </a:r>
            <a:r>
              <a:rPr lang="en-US" dirty="0" err="1"/>
              <a:t>gephi</a:t>
            </a:r>
            <a:r>
              <a:rPr lang="en-US" dirty="0"/>
              <a:t>/</a:t>
            </a:r>
          </a:p>
        </p:txBody>
      </p:sp>
      <p:pic>
        <p:nvPicPr>
          <p:cNvPr id="9" name="Content Placeholder 8" descr="Screen Shot 2015-03-23 at 9.14.2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r="10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929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World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 single observer has complete information</a:t>
            </a:r>
          </a:p>
          <a:p>
            <a:pPr marL="0" indent="0">
              <a:buNone/>
            </a:pPr>
            <a:r>
              <a:rPr lang="en-US" dirty="0" smtClean="0"/>
              <a:t>Observer can only make inferences about things that derive from things it already know to be true</a:t>
            </a:r>
          </a:p>
          <a:p>
            <a:pPr marL="0" indent="0">
              <a:buNone/>
            </a:pPr>
            <a:r>
              <a:rPr lang="en-US" dirty="0" smtClean="0"/>
              <a:t>represent information </a:t>
            </a:r>
            <a:r>
              <a:rPr lang="en-US" i="1" dirty="0" smtClean="0"/>
              <a:t>as we discover it </a:t>
            </a:r>
            <a:r>
              <a:rPr lang="en-US" dirty="0" smtClean="0"/>
              <a:t>and </a:t>
            </a:r>
            <a:r>
              <a:rPr lang="en-US" i="1" dirty="0" smtClean="0"/>
              <a:t>cannot guarantee that we know everything true</a:t>
            </a:r>
          </a:p>
          <a:p>
            <a:pPr marL="0" indent="0">
              <a:buNone/>
            </a:pPr>
            <a:r>
              <a:rPr lang="en-US" dirty="0" smtClean="0"/>
              <a:t>statements depending on unknown features are </a:t>
            </a:r>
            <a:r>
              <a:rPr lang="en-US" i="1" dirty="0" smtClean="0"/>
              <a:t>unknown </a:t>
            </a:r>
            <a:r>
              <a:rPr lang="en-US" dirty="0" smtClean="0"/>
              <a:t>rather than </a:t>
            </a:r>
            <a:r>
              <a:rPr lang="en-US" i="1" dirty="0" smtClean="0"/>
              <a:t>false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0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Fisheye View</a:t>
            </a:r>
          </a:p>
        </p:txBody>
      </p:sp>
      <p:pic>
        <p:nvPicPr>
          <p:cNvPr id="7577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5829300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32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Hyperbolic Tree</a:t>
            </a:r>
          </a:p>
        </p:txBody>
      </p:sp>
      <p:pic>
        <p:nvPicPr>
          <p:cNvPr id="7680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730726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30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 Hyperbolic Representation</a:t>
            </a:r>
          </a:p>
        </p:txBody>
      </p:sp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614203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3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4582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Magic Lenses/Moveable Filter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interactive selection using lens-like tools which selectively filter the data in the considered areas</a:t>
            </a:r>
          </a:p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multiple lenses/moveable filters can be used for a multi-level filtering (allowing complex conditions)</a:t>
            </a:r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48200"/>
            <a:ext cx="4860925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96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(Johnson &amp;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Shneiderman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fr-FR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91)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2362200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Idea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Show a hierarchy as a 2D layout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Fill up the space with rectangles representing objects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Size on screen indicates relative size of underlying objects.</a:t>
            </a:r>
          </a:p>
        </p:txBody>
      </p:sp>
    </p:spTree>
    <p:extLst>
      <p:ext uri="{BB962C8B-B14F-4D97-AF65-F5344CB8AC3E}">
        <p14:creationId xmlns:p14="http://schemas.microsoft.com/office/powerpoint/2010/main" val="37310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70210" y="930937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foodmood.in</a:t>
            </a:r>
            <a:r>
              <a:rPr lang="en-US" dirty="0"/>
              <a:t>/</a:t>
            </a:r>
          </a:p>
        </p:txBody>
      </p:sp>
      <p:pic>
        <p:nvPicPr>
          <p:cNvPr id="7" name="Picture 6" descr="Screen Shot 2015-03-17 at 9.46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515"/>
            <a:ext cx="9144000" cy="48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Successful Application of Treemaps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711682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Think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about </a:t>
            </a: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use (analysis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comunication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Break into meaningful groups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Fix these into a useful aspect ratio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visual properties properly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Use color to distinguish meaningfully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Use only two colors: </a:t>
            </a:r>
          </a:p>
          <a:p>
            <a:pPr lvl="3"/>
            <a:r>
              <a:rPr lang="en-US" sz="1600" dirty="0">
                <a:latin typeface="Geneva" charset="0"/>
                <a:ea typeface="ＭＳ Ｐゴシック" charset="0"/>
              </a:rPr>
              <a:t>Can then distinguish one thing from another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When exact numbers </a:t>
            </a:r>
            <a:r>
              <a:rPr lang="en-US" sz="1800" dirty="0" err="1">
                <a:latin typeface="Geneva" charset="0"/>
                <a:ea typeface="ＭＳ Ｐゴシック" charset="0"/>
              </a:rPr>
              <a:t>aren</a:t>
            </a:r>
            <a:r>
              <a:rPr lang="ja-JP" altLang="en-US" sz="1800" dirty="0">
                <a:latin typeface="Geneva" charset="0"/>
                <a:ea typeface="ＭＳ Ｐゴシック" charset="0"/>
              </a:rPr>
              <a:t>’</a:t>
            </a:r>
            <a:r>
              <a:rPr lang="en-US" altLang="ja-JP" sz="1800" dirty="0">
                <a:latin typeface="Geneva" charset="0"/>
                <a:ea typeface="ＭＳ Ｐゴシック" charset="0"/>
              </a:rPr>
              <a:t>t very important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Provide excellent interactivity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Access to the real data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Makes it into a useful tool</a:t>
            </a:r>
          </a:p>
        </p:txBody>
      </p:sp>
    </p:spTree>
    <p:extLst>
      <p:ext uri="{BB962C8B-B14F-4D97-AF65-F5344CB8AC3E}">
        <p14:creationId xmlns:p14="http://schemas.microsoft.com/office/powerpoint/2010/main" val="303947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8943" y="1745471"/>
            <a:ext cx="7048804" cy="4379976"/>
          </a:xfrm>
        </p:spPr>
        <p:txBody>
          <a:bodyPr/>
          <a:lstStyle/>
          <a:p>
            <a:r>
              <a:rPr lang="en-US" dirty="0" smtClean="0"/>
              <a:t>Big Data Issues in Climate Science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http://online.liebertpub.com/doi/full/10.1089/big.</a:t>
            </a:r>
            <a:r>
              <a:rPr lang="en-US" sz="2000" dirty="0" smtClean="0">
                <a:hlinkClick r:id="rId3"/>
              </a:rPr>
              <a:t>2014.0026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“Every dataset has a story, and understanding it can guide the choice of suitable analyses; some have labeled this data understanding as </a:t>
            </a:r>
            <a:r>
              <a:rPr lang="en-US" sz="2000" i="1" dirty="0"/>
              <a:t>data </a:t>
            </a:r>
            <a:r>
              <a:rPr lang="en-US" sz="2000" i="1" dirty="0" smtClean="0"/>
              <a:t>empathy</a:t>
            </a:r>
            <a:r>
              <a:rPr lang="en-US" sz="2000" dirty="0" smtClean="0"/>
              <a:t>.”</a:t>
            </a:r>
          </a:p>
          <a:p>
            <a:r>
              <a:rPr lang="en-US" dirty="0" smtClean="0"/>
              <a:t>Big Data and Health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http://online.liebertpub.com/doi/full/10.1089/big.</a:t>
            </a:r>
            <a:r>
              <a:rPr lang="en-US" sz="2000" dirty="0" smtClean="0">
                <a:hlinkClick r:id="rId4"/>
              </a:rPr>
              <a:t>2013.0029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“Big Data, Justice </a:t>
            </a:r>
            <a:r>
              <a:rPr lang="en-US" sz="2000" dirty="0"/>
              <a:t>&amp; Power… it is dangerous to think that big data, including that large-scale data can be made anonymous, are inherently objective and include tacit or explicit consent or an opt-out function</a:t>
            </a:r>
            <a:r>
              <a:rPr lang="en-US" sz="2000" dirty="0" smtClean="0"/>
              <a:t>.”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3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  <p:pic>
        <p:nvPicPr>
          <p:cNvPr id="655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3785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7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7002463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</p:spTree>
    <p:extLst>
      <p:ext uri="{BB962C8B-B14F-4D97-AF65-F5344CB8AC3E}">
        <p14:creationId xmlns:p14="http://schemas.microsoft.com/office/powerpoint/2010/main" val="349508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Statement: Jane is on the plane</a:t>
            </a:r>
          </a:p>
          <a:p>
            <a:pPr marL="0" indent="0">
              <a:buNone/>
            </a:pPr>
            <a:r>
              <a:rPr lang="en-US" dirty="0" smtClean="0"/>
              <a:t>Question: Is Paul on the plane?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80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3929063"/>
            <a:ext cx="3673475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3D-Graph Drawing</a:t>
            </a: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5715000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5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Statement: Jane is on the plane</a:t>
            </a:r>
          </a:p>
          <a:p>
            <a:pPr marL="0" indent="0">
              <a:buNone/>
            </a:pPr>
            <a:r>
              <a:rPr lang="en-US" dirty="0" smtClean="0"/>
              <a:t>Question: Is Paul on the plane?</a:t>
            </a:r>
          </a:p>
          <a:p>
            <a:pPr marL="0" indent="0">
              <a:buNone/>
            </a:pPr>
            <a:r>
              <a:rPr lang="en-US" dirty="0" smtClean="0"/>
              <a:t>OWA: Unknown</a:t>
            </a:r>
          </a:p>
          <a:p>
            <a:pPr marL="0" indent="0">
              <a:buNone/>
            </a:pPr>
            <a:r>
              <a:rPr lang="en-US" dirty="0" smtClean="0"/>
              <a:t>CWA: No!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9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Contain statements about how features relate to outcomes</a:t>
            </a:r>
          </a:p>
          <a:p>
            <a:pPr marL="0" indent="0">
              <a:buNone/>
            </a:pPr>
            <a:r>
              <a:rPr lang="en-US" dirty="0" smtClean="0"/>
              <a:t>Question: What happens when an attribute is included that is not in the tree?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 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Contain statements about how features relate to outcomes</a:t>
            </a:r>
          </a:p>
          <a:p>
            <a:pPr marL="0" indent="0">
              <a:buNone/>
            </a:pPr>
            <a:r>
              <a:rPr lang="en-US" dirty="0" smtClean="0"/>
              <a:t>Question: What happens when an attribute is included that is not in the tree </a:t>
            </a:r>
            <a:br>
              <a:rPr lang="en-US" dirty="0" smtClean="0"/>
            </a:br>
            <a:r>
              <a:rPr lang="en-US" dirty="0" smtClean="0"/>
              <a:t>(or is missing)?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8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Big Query so fast?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7826" r="782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1523987"/>
            <a:ext cx="7223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/files/</a:t>
            </a:r>
            <a:r>
              <a:rPr lang="en-US" dirty="0" err="1"/>
              <a:t>BigQueryTechnicalWP.pdf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18902</TotalTime>
  <Words>2147</Words>
  <Application>Microsoft Macintosh PowerPoint</Application>
  <PresentationFormat>On-screen Show (4:3)</PresentationFormat>
  <Paragraphs>320</Paragraphs>
  <Slides>50</Slides>
  <Notes>16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Goals for today</vt:lpstr>
      <vt:lpstr>Closed World Assumption</vt:lpstr>
      <vt:lpstr>Open World Assumption</vt:lpstr>
      <vt:lpstr>Example:</vt:lpstr>
      <vt:lpstr>Example:</vt:lpstr>
      <vt:lpstr>Example: Decision Trees</vt:lpstr>
      <vt:lpstr>Example: Naïve Bayes</vt:lpstr>
      <vt:lpstr>What makes Big Query so fast?</vt:lpstr>
      <vt:lpstr>What makes Big Query so fast?</vt:lpstr>
      <vt:lpstr>What makes it slow on Byte 6?</vt:lpstr>
      <vt:lpstr>Sampling from Streams</vt:lpstr>
      <vt:lpstr>Sampling from Streams</vt:lpstr>
      <vt:lpstr>Sampling from Streams</vt:lpstr>
      <vt:lpstr>Sampling from Streams</vt:lpstr>
      <vt:lpstr>Visualizing Big Data</vt:lpstr>
      <vt:lpstr>PowerPoint Presentation</vt:lpstr>
      <vt:lpstr>PowerPoint Presentation</vt:lpstr>
      <vt:lpstr>PowerPoint Presentation</vt:lpstr>
      <vt:lpstr>PowerPoint Presentation</vt:lpstr>
      <vt:lpstr>Race in LA (Eric Fischer)</vt:lpstr>
      <vt:lpstr>PowerPoint Presentation</vt:lpstr>
      <vt:lpstr>PowerPoint Presentation</vt:lpstr>
      <vt:lpstr>Time Magazine</vt:lpstr>
      <vt:lpstr> Small Data? </vt:lpstr>
      <vt:lpstr>Visualization Techniques for  Big Data</vt:lpstr>
      <vt:lpstr>Query Dependent Coloring</vt:lpstr>
      <vt:lpstr>Chernoff-faces</vt:lpstr>
      <vt:lpstr>Stick Figures</vt:lpstr>
      <vt:lpstr>Stick Figures</vt:lpstr>
      <vt:lpstr>Graph-based Techniques</vt:lpstr>
      <vt:lpstr>Zoomable UIs</vt:lpstr>
      <vt:lpstr>Zoomable UIs</vt:lpstr>
      <vt:lpstr>Distortion Techniques</vt:lpstr>
      <vt:lpstr>Distortion Techniques</vt:lpstr>
      <vt:lpstr>Perspective Wall</vt:lpstr>
      <vt:lpstr>Table Lens</vt:lpstr>
      <vt:lpstr>Networks of Information</vt:lpstr>
      <vt:lpstr>Networks of Information – with zooming</vt:lpstr>
      <vt:lpstr>Fisheye View</vt:lpstr>
      <vt:lpstr>Hyperbolic Tree</vt:lpstr>
      <vt:lpstr>3D Hyperbolic Representation</vt:lpstr>
      <vt:lpstr>Magic Lenses/Moveable Filter</vt:lpstr>
      <vt:lpstr>TreeMap (Johnson &amp; Shneiderman ’91)</vt:lpstr>
      <vt:lpstr>Treemap</vt:lpstr>
      <vt:lpstr>Successful Application of Treemaps</vt:lpstr>
      <vt:lpstr>Further Reading</vt:lpstr>
      <vt:lpstr>2D Graph Examples</vt:lpstr>
      <vt:lpstr>2D Graph Examples</vt:lpstr>
      <vt:lpstr>3D-Graph Drawing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791</cp:revision>
  <dcterms:created xsi:type="dcterms:W3CDTF">2013-10-07T16:54:34Z</dcterms:created>
  <dcterms:modified xsi:type="dcterms:W3CDTF">2015-03-25T18:38:36Z</dcterms:modified>
</cp:coreProperties>
</file>